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413"/>
    <a:srgbClr val="D2104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5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C47D-FC62-46B9-9F21-6B20CC482DA2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81D5-9019-4AE9-923F-B8FA94459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C47D-FC62-46B9-9F21-6B20CC482DA2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81D5-9019-4AE9-923F-B8FA94459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C47D-FC62-46B9-9F21-6B20CC482DA2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81D5-9019-4AE9-923F-B8FA94459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C47D-FC62-46B9-9F21-6B20CC482DA2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81D5-9019-4AE9-923F-B8FA94459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C47D-FC62-46B9-9F21-6B20CC482DA2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81D5-9019-4AE9-923F-B8FA94459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C47D-FC62-46B9-9F21-6B20CC482DA2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81D5-9019-4AE9-923F-B8FA94459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C47D-FC62-46B9-9F21-6B20CC482DA2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81D5-9019-4AE9-923F-B8FA94459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C47D-FC62-46B9-9F21-6B20CC482DA2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81D5-9019-4AE9-923F-B8FA94459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C47D-FC62-46B9-9F21-6B20CC482DA2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C6F81D5-9019-4AE9-923F-B8FA94459F9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C47D-FC62-46B9-9F21-6B20CC482DA2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81D5-9019-4AE9-923F-B8FA94459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C47D-FC62-46B9-9F21-6B20CC482DA2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81D5-9019-4AE9-923F-B8FA94459F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09EC47D-FC62-46B9-9F21-6B20CC482DA2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6F81D5-9019-4AE9-923F-B8FA94459F92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88640"/>
            <a:ext cx="6768752" cy="129614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Адамовский</a:t>
            </a: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сельскохозяйственный техникум</a:t>
            </a:r>
            <a:endParaRPr lang="ru-RU" sz="24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539552" y="2708920"/>
            <a:ext cx="7772400" cy="22322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untitledрп_copy.gif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6804248" y="548680"/>
            <a:ext cx="2139523" cy="2016323"/>
          </a:xfrm>
        </p:spPr>
      </p:pic>
      <p:sp>
        <p:nvSpPr>
          <p:cNvPr id="8" name="Прямоугольник 7"/>
          <p:cNvSpPr/>
          <p:nvPr/>
        </p:nvSpPr>
        <p:spPr>
          <a:xfrm>
            <a:off x="1835696" y="2967335"/>
            <a:ext cx="5427009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200" dirty="0" smtClean="0">
                <a:ln w="19050" cmpd="sng">
                  <a:solidFill>
                    <a:schemeClr val="tx2">
                      <a:lumMod val="25000"/>
                      <a:alpha val="75000"/>
                    </a:schemeClr>
                  </a:solidFill>
                </a:ln>
                <a:solidFill>
                  <a:srgbClr val="360413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Кабинет №50</a:t>
            </a:r>
          </a:p>
          <a:p>
            <a:pPr algn="ctr"/>
            <a:r>
              <a:rPr lang="ru-RU" sz="5400" b="1" spc="200" dirty="0" smtClean="0">
                <a:ln w="19050" cmpd="sng">
                  <a:solidFill>
                    <a:schemeClr val="tx2">
                      <a:lumMod val="25000"/>
                      <a:alpha val="75000"/>
                    </a:schemeClr>
                  </a:solidFill>
                </a:ln>
                <a:solidFill>
                  <a:srgbClr val="360413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Информатика и ИКТ</a:t>
            </a:r>
          </a:p>
          <a:p>
            <a:pPr algn="ctr"/>
            <a:r>
              <a:rPr lang="ru-RU" sz="5400" b="1" cap="none" spc="200" dirty="0" smtClean="0">
                <a:ln w="19050" cmpd="sng">
                  <a:solidFill>
                    <a:schemeClr val="tx2">
                      <a:lumMod val="25000"/>
                      <a:alpha val="75000"/>
                    </a:schemeClr>
                  </a:solidFill>
                </a:ln>
                <a:solidFill>
                  <a:schemeClr val="tx1">
                    <a:lumMod val="85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836712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ru-RU" sz="3600" kern="0" dirty="0" smtClean="0">
                <a:solidFill>
                  <a:srgbClr val="D2104C"/>
                </a:solidFill>
                <a:effectLst/>
                <a:latin typeface="Bookman Old Style" pitchFamily="18" charset="0"/>
              </a:rPr>
              <a:t>Основная цель работы</a:t>
            </a:r>
            <a:br>
              <a:rPr lang="ru-RU" sz="3600" kern="0" dirty="0" smtClean="0">
                <a:solidFill>
                  <a:srgbClr val="D2104C"/>
                </a:solidFill>
                <a:effectLst/>
                <a:latin typeface="Bookman Old Style" pitchFamily="18" charset="0"/>
              </a:rPr>
            </a:br>
            <a:r>
              <a:rPr lang="ru-RU" sz="3600" kern="0" dirty="0" smtClean="0">
                <a:solidFill>
                  <a:srgbClr val="D2104C"/>
                </a:solidFill>
                <a:effectLst/>
                <a:latin typeface="Bookman Old Style" pitchFamily="18" charset="0"/>
              </a:rPr>
              <a:t> </a:t>
            </a:r>
            <a:r>
              <a:rPr lang="ru-RU" sz="3600" kern="0" dirty="0" smtClean="0">
                <a:solidFill>
                  <a:srgbClr val="D2104C"/>
                </a:solidFill>
                <a:effectLst/>
                <a:latin typeface="Bookman Old Style" pitchFamily="18" charset="0"/>
              </a:rPr>
              <a:t>кабинета</a:t>
            </a:r>
            <a:endParaRPr lang="ru-RU" dirty="0">
              <a:solidFill>
                <a:srgbClr val="D2104C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8215064" cy="279275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D2104C"/>
                </a:solidFill>
                <a:latin typeface="Bookman Old Style" pitchFamily="18" charset="0"/>
              </a:rPr>
              <a:t>Создание условий  того, чтобы кабинет информатики являлся  </a:t>
            </a:r>
            <a:r>
              <a:rPr lang="ru-RU" sz="2400" b="1" dirty="0" smtClean="0">
                <a:latin typeface="Bookman Old Style" pitchFamily="18" charset="0"/>
              </a:rPr>
              <a:t>необходимой частью образовательного процесса </a:t>
            </a:r>
            <a:r>
              <a:rPr lang="ru-RU" sz="2400" b="1" dirty="0" smtClean="0">
                <a:latin typeface="Bookman Old Style" pitchFamily="18" charset="0"/>
              </a:rPr>
              <a:t>техникума</a:t>
            </a:r>
            <a:r>
              <a:rPr lang="ru-RU" sz="2400" b="1" dirty="0" smtClean="0">
                <a:latin typeface="Bookman Old Style" pitchFamily="18" charset="0"/>
              </a:rPr>
              <a:t>, призванный в качественном использовании </a:t>
            </a:r>
            <a:r>
              <a:rPr lang="en-US" sz="2400" b="1" dirty="0" smtClean="0">
                <a:latin typeface="Bookman Old Style" pitchFamily="18" charset="0"/>
              </a:rPr>
              <a:t>IT</a:t>
            </a:r>
            <a:r>
              <a:rPr lang="ru-RU" sz="2400" b="1" dirty="0" smtClean="0">
                <a:latin typeface="Bookman Old Style" pitchFamily="18" charset="0"/>
              </a:rPr>
              <a:t> - технологий.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851648" cy="1224136"/>
          </a:xfrm>
        </p:spPr>
        <p:txBody>
          <a:bodyPr>
            <a:normAutofit/>
          </a:bodyPr>
          <a:lstStyle/>
          <a:p>
            <a:pPr algn="ctr"/>
            <a:r>
              <a:rPr lang="ru-RU" sz="3200" kern="0" dirty="0" smtClean="0">
                <a:solidFill>
                  <a:srgbClr val="FF3300"/>
                </a:solidFill>
                <a:effectLst/>
                <a:latin typeface="Bookman Old Style" pitchFamily="18" charset="0"/>
              </a:rPr>
              <a:t>Основные задачи</a:t>
            </a:r>
            <a:br>
              <a:rPr lang="ru-RU" sz="3200" kern="0" dirty="0" smtClean="0">
                <a:solidFill>
                  <a:srgbClr val="FF3300"/>
                </a:solidFill>
                <a:effectLst/>
                <a:latin typeface="Bookman Old Style" pitchFamily="18" charset="0"/>
              </a:rPr>
            </a:br>
            <a:r>
              <a:rPr lang="ru-RU" sz="3200" kern="0" dirty="0" smtClean="0">
                <a:solidFill>
                  <a:srgbClr val="FF3300"/>
                </a:solidFill>
                <a:effectLst/>
                <a:latin typeface="Bookman Old Style" pitchFamily="18" charset="0"/>
              </a:rPr>
              <a:t> работы кабинета </a:t>
            </a:r>
            <a:r>
              <a:rPr lang="ru-RU" sz="3200" kern="0" dirty="0" smtClean="0">
                <a:solidFill>
                  <a:srgbClr val="FF3300"/>
                </a:solidFill>
                <a:effectLst/>
                <a:latin typeface="Bookman Old Style" pitchFamily="18" charset="0"/>
              </a:rPr>
              <a:t>информатики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204864"/>
            <a:ext cx="8359080" cy="424847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800" b="1" dirty="0" smtClean="0">
                <a:latin typeface="Bookman Old Style" pitchFamily="18" charset="0"/>
              </a:rPr>
              <a:t>1. Более широкое использование информационных технологий в образовательном процессе. </a:t>
            </a:r>
            <a:r>
              <a:rPr lang="ru-RU" sz="2800" dirty="0" smtClean="0"/>
              <a:t> </a:t>
            </a:r>
            <a:endParaRPr lang="ru-RU" sz="2800" b="1" dirty="0" smtClean="0">
              <a:latin typeface="Bookman Old Style" pitchFamily="18" charset="0"/>
            </a:endParaRPr>
          </a:p>
          <a:p>
            <a:pPr algn="just"/>
            <a:r>
              <a:rPr lang="ru-RU" sz="2800" b="1" dirty="0" smtClean="0">
                <a:latin typeface="Bookman Old Style" pitchFamily="18" charset="0"/>
              </a:rPr>
              <a:t>2. Совершенствование и наполнение УМК.</a:t>
            </a:r>
          </a:p>
          <a:p>
            <a:pPr algn="just"/>
            <a:r>
              <a:rPr lang="ru-RU" sz="2800" b="1" dirty="0" smtClean="0">
                <a:latin typeface="Bookman Old Style" pitchFamily="18" charset="0"/>
              </a:rPr>
              <a:t>3. </a:t>
            </a:r>
            <a:r>
              <a:rPr lang="ru-RU" sz="2800" b="1" dirty="0" smtClean="0">
                <a:latin typeface="Bookman Old Style" pitchFamily="18" charset="0"/>
              </a:rPr>
              <a:t>Использование  </a:t>
            </a:r>
            <a:r>
              <a:rPr lang="ru-RU" sz="2800" b="1" dirty="0" err="1" smtClean="0">
                <a:latin typeface="Bookman Old Style" pitchFamily="18" charset="0"/>
              </a:rPr>
              <a:t>мультимедийной</a:t>
            </a:r>
            <a:r>
              <a:rPr lang="ru-RU" sz="2800" b="1" dirty="0" smtClean="0">
                <a:latin typeface="Bookman Old Style" pitchFamily="18" charset="0"/>
              </a:rPr>
              <a:t> системы управления образовательным </a:t>
            </a:r>
            <a:r>
              <a:rPr lang="ru-RU" sz="2800" b="1" dirty="0" smtClean="0">
                <a:latin typeface="Bookman Old Style" pitchFamily="18" charset="0"/>
              </a:rPr>
              <a:t>процессом.</a:t>
            </a:r>
            <a:endParaRPr lang="ru-RU" sz="2800" b="1" dirty="0" smtClean="0">
              <a:latin typeface="Bookman Old Style" pitchFamily="18" charset="0"/>
            </a:endParaRPr>
          </a:p>
          <a:p>
            <a:pPr algn="just"/>
            <a:r>
              <a:rPr lang="ru-RU" sz="2800" b="1" dirty="0" smtClean="0">
                <a:latin typeface="Bookman Old Style" pitchFamily="18" charset="0"/>
              </a:rPr>
              <a:t>4. </a:t>
            </a:r>
            <a:r>
              <a:rPr lang="ru-RU" sz="2800" b="1" dirty="0" smtClean="0">
                <a:latin typeface="Bookman Old Style" pitchFamily="18" charset="0"/>
              </a:rPr>
              <a:t>Создание условий эффективного использования возможностей информационной среды Интернет. </a:t>
            </a:r>
          </a:p>
          <a:p>
            <a:pPr algn="l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5800" y="514352"/>
            <a:ext cx="7702624" cy="1114448"/>
          </a:xfrm>
        </p:spPr>
        <p:txBody>
          <a:bodyPr/>
          <a:lstStyle/>
          <a:p>
            <a:pPr algn="ctr"/>
            <a:r>
              <a:rPr lang="ru-RU" sz="3200" b="1" kern="0" dirty="0" smtClean="0">
                <a:solidFill>
                  <a:srgbClr val="FF3300"/>
                </a:solidFill>
                <a:latin typeface="Bookman Old Style" pitchFamily="18" charset="0"/>
              </a:rPr>
              <a:t>Материально – техническая база кабинета информатики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2"/>
          </p:nvPr>
        </p:nvSpPr>
        <p:spPr>
          <a:xfrm>
            <a:off x="251520" y="1844824"/>
            <a:ext cx="2959224" cy="45720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sz="2000" b="1" dirty="0" smtClean="0">
                <a:latin typeface="Bookman Old Style" pitchFamily="18" charset="0"/>
              </a:rPr>
              <a:t> 9 </a:t>
            </a:r>
            <a:r>
              <a:rPr lang="ru-RU" sz="2000" b="1" dirty="0" smtClean="0">
                <a:latin typeface="Bookman Old Style" pitchFamily="18" charset="0"/>
              </a:rPr>
              <a:t>компьютеров</a:t>
            </a:r>
            <a:r>
              <a:rPr lang="ru-RU" sz="2000" b="1" dirty="0" smtClean="0">
                <a:latin typeface="Bookman Old Style" pitchFamily="18" charset="0"/>
              </a:rPr>
              <a:t>;</a:t>
            </a:r>
          </a:p>
          <a:p>
            <a:pPr algn="just">
              <a:buFont typeface="Wingdings" pitchFamily="2" charset="2"/>
              <a:buChar char="q"/>
            </a:pPr>
            <a:r>
              <a:rPr lang="ru-RU" sz="2000" b="1" kern="0" dirty="0" smtClean="0">
                <a:solidFill>
                  <a:srgbClr val="000000"/>
                </a:solidFill>
                <a:latin typeface="Bookman Old Style" pitchFamily="18" charset="0"/>
              </a:rPr>
              <a:t> Все </a:t>
            </a:r>
            <a:r>
              <a:rPr lang="ru-RU" sz="2000" b="1" kern="0" dirty="0" smtClean="0">
                <a:solidFill>
                  <a:srgbClr val="000000"/>
                </a:solidFill>
                <a:latin typeface="Bookman Old Style" pitchFamily="18" charset="0"/>
              </a:rPr>
              <a:t>компьютеры </a:t>
            </a:r>
            <a:r>
              <a:rPr lang="ru-RU" sz="2000" b="1" kern="0" dirty="0" smtClean="0">
                <a:solidFill>
                  <a:srgbClr val="000000"/>
                </a:solidFill>
                <a:latin typeface="Bookman Old Style" pitchFamily="18" charset="0"/>
              </a:rPr>
              <a:t>связаны между собой локальной сетью;</a:t>
            </a:r>
          </a:p>
          <a:p>
            <a:pPr algn="just">
              <a:buFont typeface="Wingdings" pitchFamily="2" charset="2"/>
              <a:buChar char="q"/>
            </a:pPr>
            <a:r>
              <a:rPr lang="ru-RU" sz="2000" b="1" kern="0" dirty="0" smtClean="0">
                <a:solidFill>
                  <a:srgbClr val="000000"/>
                </a:solidFill>
                <a:latin typeface="Bookman Old Style" pitchFamily="18" charset="0"/>
              </a:rPr>
              <a:t>9 компьютерных </a:t>
            </a:r>
            <a:r>
              <a:rPr lang="ru-RU" sz="2000" b="1" kern="0" dirty="0" smtClean="0">
                <a:solidFill>
                  <a:srgbClr val="000000"/>
                </a:solidFill>
                <a:latin typeface="Bookman Old Style" pitchFamily="18" charset="0"/>
              </a:rPr>
              <a:t>столов</a:t>
            </a:r>
            <a:r>
              <a:rPr lang="ru-RU" sz="2000" b="1" kern="0" dirty="0" smtClean="0">
                <a:solidFill>
                  <a:srgbClr val="000000"/>
                </a:solidFill>
                <a:latin typeface="Bookman Old Style" pitchFamily="18" charset="0"/>
              </a:rPr>
              <a:t>;</a:t>
            </a:r>
          </a:p>
          <a:p>
            <a:pPr algn="just">
              <a:buFont typeface="Wingdings" pitchFamily="2" charset="2"/>
              <a:buChar char="q"/>
            </a:pPr>
            <a:r>
              <a:rPr lang="ru-RU" sz="2000" b="1" dirty="0" smtClean="0">
                <a:latin typeface="Bookman Old Style" pitchFamily="18" charset="0"/>
              </a:rPr>
              <a:t>25 стульев;</a:t>
            </a:r>
            <a:endParaRPr lang="ru-RU" sz="2000" b="1" kern="0" dirty="0" smtClean="0">
              <a:solidFill>
                <a:srgbClr val="000000"/>
              </a:solidFill>
              <a:latin typeface="Bookman Old Style" pitchFamily="18" charset="0"/>
            </a:endParaRPr>
          </a:p>
          <a:p>
            <a:pPr algn="just">
              <a:buFont typeface="Wingdings" pitchFamily="2" charset="2"/>
              <a:buChar char="q"/>
            </a:pPr>
            <a:endParaRPr lang="ru-RU" dirty="0"/>
          </a:p>
        </p:txBody>
      </p:sp>
      <p:pic>
        <p:nvPicPr>
          <p:cNvPr id="11" name="Содержимое 10" descr="IMG_915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03848" y="1844824"/>
            <a:ext cx="5688632" cy="46927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0"/>
            <a:ext cx="3995936" cy="34290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endParaRPr lang="ru-RU" sz="2800" b="1" dirty="0" smtClean="0">
              <a:latin typeface="Bookman Old Style" pitchFamily="18" charset="0"/>
            </a:endParaRPr>
          </a:p>
          <a:p>
            <a:pPr algn="just">
              <a:buFont typeface="Wingdings" pitchFamily="2" charset="2"/>
              <a:buChar char="q"/>
            </a:pPr>
            <a:endParaRPr lang="ru-RU" sz="2800" b="1" dirty="0" smtClean="0">
              <a:latin typeface="Bookman Old Style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800" b="1" dirty="0" smtClean="0">
                <a:latin typeface="Bookman Old Style" pitchFamily="18" charset="0"/>
              </a:rPr>
              <a:t>все компьютеры </a:t>
            </a:r>
            <a:r>
              <a:rPr lang="ru-RU" sz="2800" b="1" dirty="0" smtClean="0">
                <a:latin typeface="Bookman Old Style" pitchFamily="18" charset="0"/>
              </a:rPr>
              <a:t>подключены к Интернету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148064" y="3501008"/>
            <a:ext cx="3995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latin typeface="Bookman Old Style" pitchFamily="18" charset="0"/>
              </a:rPr>
              <a:t>1 видеопроектор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>
                <a:latin typeface="Bookman Old Style" pitchFamily="18" charset="0"/>
              </a:rPr>
              <a:t> </a:t>
            </a:r>
            <a:r>
              <a:rPr lang="ru-RU" sz="2800" b="1" dirty="0" smtClean="0">
                <a:latin typeface="Bookman Old Style" pitchFamily="18" charset="0"/>
              </a:rPr>
              <a:t>1 экран</a:t>
            </a:r>
            <a:endParaRPr lang="ru-RU" sz="2800" dirty="0"/>
          </a:p>
        </p:txBody>
      </p:sp>
      <p:pic>
        <p:nvPicPr>
          <p:cNvPr id="11" name="Содержимое 10" descr="IMG_916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212976"/>
            <a:ext cx="4776967" cy="3645024"/>
          </a:xfrm>
        </p:spPr>
      </p:pic>
      <p:pic>
        <p:nvPicPr>
          <p:cNvPr id="13" name="Рисунок 12" descr="IMG_91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0"/>
            <a:ext cx="4788024" cy="3192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9512" y="980728"/>
            <a:ext cx="3826768" cy="1152128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q"/>
            </a:pPr>
            <a:r>
              <a:rPr lang="ru-RU" sz="3600" dirty="0" smtClean="0">
                <a:solidFill>
                  <a:srgbClr val="360413"/>
                </a:solidFill>
              </a:rPr>
              <a:t> </a:t>
            </a:r>
            <a:r>
              <a:rPr lang="ru-RU" sz="3200" dirty="0" smtClean="0">
                <a:solidFill>
                  <a:srgbClr val="360413"/>
                </a:solidFill>
              </a:rPr>
              <a:t>стенд «Компьютер и информация»</a:t>
            </a:r>
            <a:endParaRPr lang="ru-RU" sz="3600" dirty="0">
              <a:solidFill>
                <a:srgbClr val="360413"/>
              </a:solidFill>
            </a:endParaRPr>
          </a:p>
        </p:txBody>
      </p:sp>
      <p:pic>
        <p:nvPicPr>
          <p:cNvPr id="7" name="Содержимое 6" descr="IMG_91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08512" y="0"/>
            <a:ext cx="5035488" cy="3356992"/>
          </a:xfrm>
        </p:spPr>
      </p:pic>
      <p:pic>
        <p:nvPicPr>
          <p:cNvPr id="8" name="Рисунок 7" descr="IMG_91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56992"/>
            <a:ext cx="4932040" cy="3501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04048" y="3789040"/>
            <a:ext cx="370790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360413"/>
                </a:solidFill>
              </a:rPr>
              <a:t> </a:t>
            </a:r>
            <a:r>
              <a:rPr lang="ru-RU" sz="2800" dirty="0" smtClean="0">
                <a:solidFill>
                  <a:srgbClr val="36041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стенд «Охрана труда»</a:t>
            </a:r>
          </a:p>
          <a:p>
            <a:pPr algn="just">
              <a:buFont typeface="Wingdings" pitchFamily="2" charset="2"/>
              <a:buChar char="q"/>
            </a:pPr>
            <a:endParaRPr lang="ru-RU" sz="2400" dirty="0">
              <a:solidFill>
                <a:srgbClr val="36041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q"/>
            </a:pPr>
            <a:endParaRPr lang="ru-RU" sz="2400" dirty="0" smtClean="0">
              <a:solidFill>
                <a:srgbClr val="36041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q"/>
            </a:pP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548680"/>
            <a:ext cx="4644008" cy="1728192"/>
          </a:xfrm>
        </p:spPr>
        <p:txBody>
          <a:bodyPr/>
          <a:lstStyle/>
          <a:p>
            <a:pPr lvl="0" algn="ctr" fontAlgn="base">
              <a:spcAft>
                <a:spcPct val="0"/>
              </a:spcAft>
            </a:pPr>
            <a:r>
              <a:rPr lang="ru-RU" sz="3200" dirty="0" smtClean="0">
                <a:solidFill>
                  <a:srgbClr val="360413"/>
                </a:solidFill>
                <a:latin typeface="Tahoma" pitchFamily="34" charset="0"/>
                <a:ea typeface="+mn-ea"/>
                <a:cs typeface="+mn-cs"/>
              </a:rPr>
              <a:t>Методическое </a:t>
            </a:r>
            <a:br>
              <a:rPr lang="ru-RU" sz="3200" dirty="0" smtClean="0">
                <a:solidFill>
                  <a:srgbClr val="360413"/>
                </a:solidFill>
                <a:latin typeface="Tahoma" pitchFamily="34" charset="0"/>
                <a:ea typeface="+mn-ea"/>
                <a:cs typeface="+mn-cs"/>
              </a:rPr>
            </a:br>
            <a:r>
              <a:rPr lang="ru-RU" sz="3200" dirty="0" smtClean="0">
                <a:solidFill>
                  <a:srgbClr val="360413"/>
                </a:solidFill>
                <a:latin typeface="Tahoma" pitchFamily="34" charset="0"/>
                <a:ea typeface="+mn-ea"/>
                <a:cs typeface="+mn-cs"/>
              </a:rPr>
              <a:t>обеспечение кабинета</a:t>
            </a:r>
            <a:r>
              <a:rPr lang="ru-RU" sz="2400" dirty="0" smtClean="0">
                <a:solidFill>
                  <a:srgbClr val="FFFF00"/>
                </a:solidFill>
                <a:latin typeface="Tahoma" pitchFamily="34" charset="0"/>
                <a:ea typeface="+mn-ea"/>
                <a:cs typeface="+mn-cs"/>
              </a:rPr>
              <a:t/>
            </a:r>
            <a:br>
              <a:rPr lang="ru-RU" sz="2400" dirty="0" smtClean="0">
                <a:solidFill>
                  <a:srgbClr val="FFFF00"/>
                </a:solidFill>
                <a:latin typeface="Tahoma" pitchFamily="34" charset="0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IMG_914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13360" cy="3240360"/>
          </a:xfrm>
        </p:spPr>
      </p:pic>
      <p:pic>
        <p:nvPicPr>
          <p:cNvPr id="8" name="Рисунок 7" descr="IMG_9150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tretch>
            <a:fillRect/>
          </a:stretch>
        </p:blipFill>
        <p:spPr>
          <a:xfrm>
            <a:off x="2771799" y="3212976"/>
            <a:ext cx="6372201" cy="3645024"/>
          </a:xfrm>
          <a:prstGeom prst="rect">
            <a:avLst/>
          </a:prstGeom>
        </p:spPr>
      </p:pic>
      <p:pic>
        <p:nvPicPr>
          <p:cNvPr id="9" name="Рисунок 8" descr="IMG_91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212976"/>
            <a:ext cx="2816932" cy="36450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05800" cy="1143000"/>
          </a:xfrm>
        </p:spPr>
        <p:txBody>
          <a:bodyPr/>
          <a:lstStyle/>
          <a:p>
            <a:pPr algn="ctr"/>
            <a:r>
              <a:rPr lang="ru-RU" dirty="0" smtClean="0">
                <a:ln>
                  <a:gradFill flip="none" rotWithShape="1"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</a:ln>
                <a:solidFill>
                  <a:srgbClr val="360413"/>
                </a:solidFill>
              </a:rPr>
              <a:t>Спасибо за внимание</a:t>
            </a:r>
            <a:endParaRPr lang="ru-RU" dirty="0">
              <a:ln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  <a:solidFill>
                <a:srgbClr val="360413"/>
              </a:solidFill>
            </a:endParaRPr>
          </a:p>
        </p:txBody>
      </p:sp>
      <p:pic>
        <p:nvPicPr>
          <p:cNvPr id="3" name="Рисунок 2" descr="IMG_91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505744"/>
            <a:ext cx="8028384" cy="535225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113</TotalTime>
  <Words>128</Words>
  <Application>Microsoft Office PowerPoint</Application>
  <PresentationFormat>Экран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Адамовский сельскохозяйственный техникум</vt:lpstr>
      <vt:lpstr>Основная цель работы  кабинета</vt:lpstr>
      <vt:lpstr>Основные задачи  работы кабинета информатики</vt:lpstr>
      <vt:lpstr>Материально – техническая база кабинета информатики</vt:lpstr>
      <vt:lpstr>Слайд 5</vt:lpstr>
      <vt:lpstr> стенд «Компьютер и информация»</vt:lpstr>
      <vt:lpstr>Методическое  обеспечение кабинета 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Scream</dc:creator>
  <cp:lastModifiedBy>Scream</cp:lastModifiedBy>
  <cp:revision>12</cp:revision>
  <dcterms:created xsi:type="dcterms:W3CDTF">2015-11-12T20:53:38Z</dcterms:created>
  <dcterms:modified xsi:type="dcterms:W3CDTF">2015-11-12T22:47:17Z</dcterms:modified>
</cp:coreProperties>
</file>